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lmarai Bold" charset="-78"/>
      <p:regular r:id="rId17"/>
    </p:embeddedFont>
    <p:embeddedFont>
      <p:font typeface="Almarai" charset="-78"/>
      <p:regular r:id="rId18"/>
    </p:embeddedFont>
    <p:embeddedFont>
      <p:font typeface="Arimo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7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911021" y="6623165"/>
            <a:ext cx="2564685" cy="3663835"/>
            <a:chOff x="0" y="0"/>
            <a:chExt cx="4445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201730" r="-20173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5808588" y="-174145"/>
            <a:ext cx="1683983" cy="2405689"/>
            <a:chOff x="0" y="0"/>
            <a:chExt cx="4445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201730" r="-20173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2597814" y="3885708"/>
            <a:ext cx="841991" cy="8419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126211" r="-126211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-5976625" y="4306703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534575" y="6279657"/>
            <a:ext cx="2606979" cy="260697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8224" r="-8224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342900" y="3273163"/>
            <a:ext cx="10134937" cy="146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6"/>
              </a:lnSpc>
            </a:pPr>
            <a:r>
              <a:rPr lang="en-US" sz="9555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 PITCH DECK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2138" y="4747835"/>
            <a:ext cx="13582872" cy="293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6"/>
              </a:lnSpc>
            </a:pPr>
            <a:r>
              <a:rPr lang="en-US" sz="9555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DU PROJET INNOVANT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50737" y="4875550"/>
            <a:ext cx="7594311" cy="75943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8322431" y="0"/>
            <a:ext cx="1373277" cy="137327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1219" r="-1219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8077793" y="2846813"/>
            <a:ext cx="3007230" cy="1880886"/>
          </a:xfrm>
          <a:custGeom>
            <a:avLst/>
            <a:gdLst/>
            <a:ahLst/>
            <a:cxnLst/>
            <a:rect l="l" t="t" r="r" b="b"/>
            <a:pathLst>
              <a:path w="3007230" h="1880886">
                <a:moveTo>
                  <a:pt x="0" y="0"/>
                </a:moveTo>
                <a:lnTo>
                  <a:pt x="3007230" y="0"/>
                </a:lnTo>
                <a:lnTo>
                  <a:pt x="3007230" y="1880886"/>
                </a:lnTo>
                <a:lnTo>
                  <a:pt x="0" y="1880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134600" y="9271287"/>
            <a:ext cx="10799950" cy="153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829" spc="432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COMITE NATIONAL DE LABÉLISATION 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DES PROJETS INNOVANTS, STARTUPS ET INCUBATEURS</a:t>
            </a:r>
          </a:p>
          <a:p>
            <a:pPr algn="l">
              <a:lnSpc>
                <a:spcPts val="3479"/>
              </a:lnSpc>
            </a:pPr>
            <a:endParaRPr/>
          </a:p>
          <a:p>
            <a:pPr marL="0" lvl="0" indent="0" algn="l">
              <a:lnSpc>
                <a:spcPts val="347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985539" y="1502835"/>
            <a:ext cx="13191738" cy="163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9"/>
              </a:lnSpc>
            </a:pPr>
            <a:r>
              <a:rPr lang="en-US" sz="2348" spc="359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Ministere de l’économie de la connaissance, startups et Micro-entreprises</a:t>
            </a:r>
          </a:p>
          <a:p>
            <a:pPr algn="l">
              <a:lnSpc>
                <a:spcPts val="2889"/>
              </a:lnSpc>
            </a:pPr>
            <a:endParaRPr/>
          </a:p>
          <a:p>
            <a:pPr algn="l">
              <a:lnSpc>
                <a:spcPts val="1394"/>
              </a:lnSpc>
            </a:pPr>
            <a:endParaRPr/>
          </a:p>
          <a:p>
            <a:pPr algn="l">
              <a:lnSpc>
                <a:spcPts val="2889"/>
              </a:lnSpc>
            </a:pPr>
            <a:endParaRPr/>
          </a:p>
          <a:p>
            <a:pPr marL="0" lvl="0" indent="0" algn="l">
              <a:lnSpc>
                <a:spcPts val="288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17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CE QUE VOUS APPORTEZ AUX CLIENTS :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GAINS DE TEMPS, ÉCONOMIES, INNOVATION, IMPACT ENVIRONNEMENTAL, ETC.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548690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VALEUR AJOUTÉE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ANALYSE DE LA CONCURRENCE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LISTE DES PRINCIPAUX CONCURRENTS (DIRECTS ET INDIRECTS)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ANALYSE SWOT (FORCES, FAIBLESSES, OPPORTUNITÉS, MENACES) PAR RAPPORT À LA CONCURRENCE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DIFFÉRENCIATION DU PROJET : POURQUOI VOTRE SOLUTION EST-ELLE MEILLEURE OU UNIQUE ?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8626707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ANALYSE CONCURRENTIELLE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17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CIBLE PRINCIPALE :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CLIENTS, UTILISATEURS OU BÉNÉFICIAIRES.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832677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ANALYSE DU MARCHÉ CIBLE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</a:pPr>
            <a:r>
              <a:rPr lang="en-US" sz="2499" b="1" dirty="0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EXPLIQUEZ COMMENT LE PROJET VA GÉNÉRER DES REVENUS ET ASSURER SA RENTABILITÉ.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1214825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MODÈLE ÉCONOMIQUE (BUSINESS MODEL)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3052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ÉTAPES CLÉS : DÉVELOPPEMENT TECHNIQUE, LANCEMENT COMMERCIAL, EXPANSION, ETC.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Objectifs à 6 mois, 1 an et 3 ans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Ressources nécessaires : Humaines, financières, techniques, etc. pour atteindre ces objectifs</a:t>
            </a:r>
          </a:p>
          <a:p>
            <a:pPr algn="l">
              <a:lnSpc>
                <a:spcPts val="3449"/>
              </a:lnSpc>
            </a:pPr>
            <a:endParaRPr/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1646548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ROADMAP DU PROJET ET STRATÉGIE DE DÉVELOPPEMENT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24279" y="7348460"/>
            <a:ext cx="5735021" cy="120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23"/>
              </a:lnSpc>
            </a:pPr>
            <a:r>
              <a:rPr lang="en-US" sz="6873" b="1" spc="419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MERCI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0" y="865584"/>
            <a:ext cx="1076051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GÉNÉRALE</a:t>
            </a:r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7983" y="751284"/>
            <a:ext cx="1456246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46150" y="2283348"/>
            <a:ext cx="14302820" cy="85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TITRE DU PROJET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grpSp>
        <p:nvGrpSpPr>
          <p:cNvPr id="23" name="Group 23"/>
          <p:cNvGrpSpPr/>
          <p:nvPr/>
        </p:nvGrpSpPr>
        <p:grpSpPr>
          <a:xfrm rot="5400000">
            <a:off x="971035" y="4309625"/>
            <a:ext cx="518653" cy="403322"/>
            <a:chOff x="0" y="0"/>
            <a:chExt cx="812800" cy="6320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46150" y="4280535"/>
            <a:ext cx="14302820" cy="85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LOGO DU PROJET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971035" y="6485259"/>
            <a:ext cx="518653" cy="403322"/>
            <a:chOff x="0" y="0"/>
            <a:chExt cx="812800" cy="6320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46150" y="6456168"/>
            <a:ext cx="14302820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SOUS-TITRE OU TAGLINE (OPTIONNEL)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46150" y="3059635"/>
            <a:ext cx="7837296" cy="55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(Nom principal qui représente votre projet)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46150" y="5056823"/>
            <a:ext cx="8870128" cy="55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(Insérez ici le logo officiel du projet, si disponible)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30361" y="7231996"/>
            <a:ext cx="12289103" cy="55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(Une phrase courte et percutante qui décrit l'essence du projet)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0" y="865584"/>
            <a:ext cx="1076051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GÉNÉRALE</a:t>
            </a:r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7983" y="751284"/>
            <a:ext cx="1456246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46150" y="2283348"/>
            <a:ext cx="14302820" cy="85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INFORMATIONS DE CONTACT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746150" y="3059635"/>
            <a:ext cx="6845778" cy="3870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Nom(s) du responsable(s):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Fonction: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Email: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Numéro de téléphone: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Site web (optionnel):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Réseaux sociaux (optionnel):</a:t>
            </a:r>
          </a:p>
          <a:p>
            <a:pPr algn="ctr">
              <a:lnSpc>
                <a:spcPts val="4416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0" y="865584"/>
            <a:ext cx="873616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RÉSUMÉ DU PROJET</a:t>
            </a:r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46150" y="2283348"/>
            <a:ext cx="14302820" cy="171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PRÉSENTEZ BRIÈVEMENT VOTRE PROJET EN SOULIGNANT LA PROBLÉMATIQUE ADRESSÉE, LA SOLUTION APPORTÉE ET L’IMPACT ATTENDU. VEILLEZ À ÊTRE CLAIR, CONCIS ET PERCUTANT.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DES MEMBRES : NOM, PRÉNOM ET PROFIL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287344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L'ÉQUIPE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03</a:t>
            </a:r>
          </a:p>
        </p:txBody>
      </p:sp>
      <p:grpSp>
        <p:nvGrpSpPr>
          <p:cNvPr id="23" name="Group 23"/>
          <p:cNvGrpSpPr/>
          <p:nvPr/>
        </p:nvGrpSpPr>
        <p:grpSpPr>
          <a:xfrm rot="5400000">
            <a:off x="971035" y="2915560"/>
            <a:ext cx="518653" cy="403322"/>
            <a:chOff x="0" y="0"/>
            <a:chExt cx="812800" cy="6320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46150" y="2880048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COMPÉTENCES SPÉCIFIQUES ET RÔLE AU SEIN DU PROJET.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4957974" y="-179252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QUEL EST LE PROBLÈME IDENTIFIÉ 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46150" y="2880048"/>
            <a:ext cx="16266512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PRÉSENTEZ DES DONNÉES CHIFFRÉES OU DES ÉTUDES DE CAS POUR ILLUSTRER LE PROBLÈME.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46150" y="3772590"/>
            <a:ext cx="158871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AJOUTEZ DES VISUELS (GRAPHIQUES, INFOGRAPHIES) POUR RENDRE LA PROBLÉMATIQUE PLUS CONCRÈTE.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2955" y="865584"/>
            <a:ext cx="753641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PROBLÉMATIQUE CIBLÉE</a:t>
            </a:r>
          </a:p>
        </p:txBody>
      </p:sp>
      <p:grpSp>
        <p:nvGrpSpPr>
          <p:cNvPr id="22" name="Group 22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04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DESCRIPTION CONCISE ET CLAIRE DE LA SOLUTION PROPOSÉE 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46150" y="3264669"/>
            <a:ext cx="158871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PRÉSENTEZ BRIÈVEMENT LA SOLUTION, EN METTANT EN ÉVIDENCE SON ORIGINALITÉ ET SON EFFICACITÉ.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2955" y="865584"/>
            <a:ext cx="726074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LA SOLUTION PROPOSÉE</a:t>
            </a: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METTEZ ICI LE LIEN VERS VOTRE PROTOTYPE/SERVICE 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46150" y="3264669"/>
            <a:ext cx="15887163" cy="2195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UN LIEN VERS UNE VIDÉO EXPLICATIVE DE 4 MINUTES MAXIMUM POUR LES PROTOTYPES MATÉRIELS.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UN LIEN APK POUR LES APPLICATIONS (ANDROID/IOS).</a:t>
            </a:r>
          </a:p>
          <a:p>
            <a:pPr marL="539749" lvl="1" indent="-269875" algn="l">
              <a:lnSpc>
                <a:spcPts val="344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UN LIEN VERS LE SITE WEB DU PROJET.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362955" y="865584"/>
            <a:ext cx="1486238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DU PROTOTYPE (PRODUIT/SERVICE)</a:t>
            </a: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06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262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STATUT DE LA PROPRIÉTÉ INTELLECTUELLE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BREVETS DÉPOSÉS OU EN COURS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MARQUES OU DESIGNS ENREGISTRÉS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DROITS D'AUTEUR OU LICENCES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13250820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BREVETS, MARQUES ET DROITS DE PROPRIÉTÉ INTELLECTUELLE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07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Personnalisé</PresentationFormat>
  <Paragraphs>76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Almarai Bold</vt:lpstr>
      <vt:lpstr>Almarai</vt:lpstr>
      <vt:lpstr>Arimo</vt:lpstr>
      <vt:lpstr>Calibri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Blue Professional Business Project Presentation </dc:title>
  <cp:lastModifiedBy>Ouiza Saada</cp:lastModifiedBy>
  <cp:revision>3</cp:revision>
  <dcterms:created xsi:type="dcterms:W3CDTF">2006-08-16T00:00:00Z</dcterms:created>
  <dcterms:modified xsi:type="dcterms:W3CDTF">2025-02-03T13:38:47Z</dcterms:modified>
  <dc:identifier>DAGbdmUyKf0</dc:identifier>
</cp:coreProperties>
</file>